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69" r:id="rId3"/>
    <p:sldId id="270" r:id="rId4"/>
    <p:sldId id="266" r:id="rId5"/>
    <p:sldId id="257"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DE93-87F3-9279-C07C-A7E35EC1E5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FD92D-D005-0308-5F99-2279E4746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40F60-AFE7-1F56-46AC-EA898ED1CB57}"/>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492280A6-E0C0-B371-8BB9-F6F73D737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3000D-9E00-F6D4-2166-F259344E045B}"/>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41054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3138-B5F6-F42C-BFE0-BAD607E03B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41D12B-332F-8E83-FA51-045F432E80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96390-4C3A-9995-6A15-5F37885C56D8}"/>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AEA57172-C09C-5A40-66BE-93CA7335A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CDD71-211A-DD8C-1352-DCA3C9E05FD4}"/>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2593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723AF-8DF7-495C-F905-594318AC54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AC4D6F-AD4D-D1D6-7E56-68F2DDDC92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9BCC7-6882-D94E-5395-5C66EA900312}"/>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08FF0A2F-C1B2-3DB1-DAE9-1E48A0264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B55FF-578E-5FAD-20A0-5B72EA1F99C3}"/>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169657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6C42-7F80-DB90-1DFC-F412CD900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209208-9438-09C9-405C-6ACC618520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2D280-A66A-C5B2-2D7D-D02BC8E4B13A}"/>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F8B1B60B-E095-E831-7309-4EAED4761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FA8DE-6171-7BCF-4E5D-63E6A4C57E0E}"/>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12161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8C5E-1C26-4AD4-FEF5-81C1F7D3C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F5FBA5-D33E-CE53-0E8B-8919D22E80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5D2C5-2650-9310-E0A0-FDBD88591ABC}"/>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D2F3420A-242D-C933-EA5D-6EE1344F8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24C6E-A43D-3545-F884-AC8FF1A8C0E1}"/>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8755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3F1-C0C7-6B90-D5D6-C2E0B1459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A4058-AB9A-D402-2DB7-E711BAEBDE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DE6A99-4AF4-A915-595E-32A4BC3AC3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BF7CE5-F03A-ECE6-3319-90D32388CA33}"/>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6" name="Footer Placeholder 5">
            <a:extLst>
              <a:ext uri="{FF2B5EF4-FFF2-40B4-BE49-F238E27FC236}">
                <a16:creationId xmlns:a16="http://schemas.microsoft.com/office/drawing/2014/main" id="{B93D20E1-EA63-C207-02D3-F9A0F0E7F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A6433-D13A-C671-01B0-BED4DDDDFCED}"/>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167928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F7D7-146C-24C7-A835-633E7035B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C80CC2-BA4A-D285-B6F3-3F57D98D3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D091F-CB04-F79B-625E-A4705E9B6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8A97AA-E38F-A024-D70A-754EEA785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5B9C69-AF48-8B9A-0950-883E14D6A8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6B3501-E078-0455-88CA-3A48AD6A6C16}"/>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8" name="Footer Placeholder 7">
            <a:extLst>
              <a:ext uri="{FF2B5EF4-FFF2-40B4-BE49-F238E27FC236}">
                <a16:creationId xmlns:a16="http://schemas.microsoft.com/office/drawing/2014/main" id="{4B44489A-F024-5D65-66BF-C0ABE9F381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A54A20-B514-3210-3B06-1A4829284631}"/>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7017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C206-8518-5DBA-C4F6-37C6282219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F31A87-7D54-59A8-688C-A5491987FB7E}"/>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4" name="Footer Placeholder 3">
            <a:extLst>
              <a:ext uri="{FF2B5EF4-FFF2-40B4-BE49-F238E27FC236}">
                <a16:creationId xmlns:a16="http://schemas.microsoft.com/office/drawing/2014/main" id="{EF8F8A6F-8667-61B5-A0DC-91567A23FA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72661-1F10-CF42-04F2-577C6BA76CCE}"/>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65214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3ACE9-8F00-CE3F-1018-E1F3491F6993}"/>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3" name="Footer Placeholder 2">
            <a:extLst>
              <a:ext uri="{FF2B5EF4-FFF2-40B4-BE49-F238E27FC236}">
                <a16:creationId xmlns:a16="http://schemas.microsoft.com/office/drawing/2014/main" id="{85A74153-FEEF-BCE7-F088-D91728D0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8FBD4A-37CB-8BF9-712C-38E3B34A0500}"/>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81738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4107-AEE8-22DC-10EF-E7CB40C77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D1F414-3ACE-BFEF-785B-C61BF24D2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B213F-C310-C8BA-0A94-471EABE93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B484D-F639-EDFE-E087-884325798085}"/>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6" name="Footer Placeholder 5">
            <a:extLst>
              <a:ext uri="{FF2B5EF4-FFF2-40B4-BE49-F238E27FC236}">
                <a16:creationId xmlns:a16="http://schemas.microsoft.com/office/drawing/2014/main" id="{7E08C134-C414-86D8-5E99-D8664BA9C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F4250-55B6-9E5F-EED8-6D5E667A3CCA}"/>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135094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EEEC-0868-E174-FC1D-74044626B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96822-446A-FD45-CB6C-ECAADDE00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1E5CF-D0F6-C9EE-87A2-F801D1646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BDD90-DDD8-D5C0-AF7B-6614AE488CAA}"/>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6" name="Footer Placeholder 5">
            <a:extLst>
              <a:ext uri="{FF2B5EF4-FFF2-40B4-BE49-F238E27FC236}">
                <a16:creationId xmlns:a16="http://schemas.microsoft.com/office/drawing/2014/main" id="{23B8A0E2-C5E8-48FF-C354-22E345845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10BDE-A4AF-DE1D-7E73-2076F943B8CB}"/>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358818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24B35-71DC-2C8D-580E-9A314DC8D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E921F8-5216-C75A-797B-8B8F8DAA5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66609-7214-75BD-3168-E5E7705B38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E5CB0BEB-E019-170B-93F5-DFDFB52D9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3FB27C-92F7-8D84-22C8-5173D8C5D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975B65-64F9-4A72-B360-90D175755EBF}" type="slidenum">
              <a:rPr lang="en-US" smtClean="0"/>
              <a:t>‹#›</a:t>
            </a:fld>
            <a:endParaRPr lang="en-US"/>
          </a:p>
        </p:txBody>
      </p:sp>
    </p:spTree>
    <p:extLst>
      <p:ext uri="{BB962C8B-B14F-4D97-AF65-F5344CB8AC3E}">
        <p14:creationId xmlns:p14="http://schemas.microsoft.com/office/powerpoint/2010/main" val="25470430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n@innovomn.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F32E-67B6-4256-8896-57334D412CA2}"/>
              </a:ext>
            </a:extLst>
          </p:cNvPr>
          <p:cNvSpPr>
            <a:spLocks noGrp="1"/>
          </p:cNvSpPr>
          <p:nvPr>
            <p:ph type="ctrTitle"/>
          </p:nvPr>
        </p:nvSpPr>
        <p:spPr>
          <a:xfrm>
            <a:off x="1459834" y="378575"/>
            <a:ext cx="9272332" cy="1272930"/>
          </a:xfrm>
        </p:spPr>
        <p:txBody>
          <a:bodyPr>
            <a:normAutofit fontScale="90000"/>
          </a:bodyPr>
          <a:lstStyle/>
          <a:p>
            <a:pPr algn="ctr"/>
            <a:r>
              <a:rPr lang="en-US" sz="4400" dirty="0">
                <a:latin typeface="Franklin Gothic Medium" panose="020B0603020102020204" pitchFamily="34" charset="0"/>
              </a:rPr>
              <a:t>Public Employees Insurance Program</a:t>
            </a:r>
            <a:br>
              <a:rPr lang="en-US" sz="4400" dirty="0">
                <a:latin typeface="Franklin Gothic Medium" panose="020B0603020102020204" pitchFamily="34" charset="0"/>
              </a:rPr>
            </a:br>
            <a:r>
              <a:rPr lang="en-US" sz="4400" dirty="0">
                <a:latin typeface="Franklin Gothic Medium" panose="020B0603020102020204" pitchFamily="34" charset="0"/>
              </a:rPr>
              <a:t>2026 Medicare Plan Options</a:t>
            </a:r>
          </a:p>
        </p:txBody>
      </p:sp>
      <p:sp>
        <p:nvSpPr>
          <p:cNvPr id="3" name="Subtitle 2">
            <a:extLst>
              <a:ext uri="{FF2B5EF4-FFF2-40B4-BE49-F238E27FC236}">
                <a16:creationId xmlns:a16="http://schemas.microsoft.com/office/drawing/2014/main" id="{4A4EC484-4E65-404A-8325-2884EF515C33}"/>
              </a:ext>
            </a:extLst>
          </p:cNvPr>
          <p:cNvSpPr>
            <a:spLocks noGrp="1"/>
          </p:cNvSpPr>
          <p:nvPr>
            <p:ph type="subTitle" idx="1"/>
          </p:nvPr>
        </p:nvSpPr>
        <p:spPr>
          <a:xfrm>
            <a:off x="2212532" y="3538769"/>
            <a:ext cx="7766936" cy="1538050"/>
          </a:xfrm>
        </p:spPr>
        <p:txBody>
          <a:bodyPr>
            <a:normAutofit fontScale="92500" lnSpcReduction="20000"/>
          </a:bodyPr>
          <a:lstStyle/>
          <a:p>
            <a:pPr algn="ctr"/>
            <a:r>
              <a:rPr lang="en-US" dirty="0"/>
              <a:t>Plans administered by:</a:t>
            </a:r>
          </a:p>
          <a:p>
            <a:pPr algn="ctr"/>
            <a:r>
              <a:rPr lang="en-US" dirty="0"/>
              <a:t>Innovo Benefits Administration</a:t>
            </a:r>
          </a:p>
          <a:p>
            <a:pPr algn="ctr"/>
            <a:r>
              <a:rPr lang="en-US" dirty="0"/>
              <a:t>952-746-3101</a:t>
            </a:r>
          </a:p>
          <a:p>
            <a:pPr algn="ctr"/>
            <a:r>
              <a:rPr lang="en-US" dirty="0">
                <a:hlinkClick r:id="rId2"/>
              </a:rPr>
              <a:t>dan@innovomn.com</a:t>
            </a:r>
            <a:endParaRPr lang="en-US" dirty="0"/>
          </a:p>
          <a:p>
            <a:pPr algn="ctr"/>
            <a:endParaRPr lang="en-US" dirty="0"/>
          </a:p>
        </p:txBody>
      </p:sp>
    </p:spTree>
    <p:extLst>
      <p:ext uri="{BB962C8B-B14F-4D97-AF65-F5344CB8AC3E}">
        <p14:creationId xmlns:p14="http://schemas.microsoft.com/office/powerpoint/2010/main" val="263183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B0067-4C76-AE73-FB39-B68DBA489DD1}"/>
              </a:ext>
            </a:extLst>
          </p:cNvPr>
          <p:cNvSpPr>
            <a:spLocks noGrp="1"/>
          </p:cNvSpPr>
          <p:nvPr>
            <p:ph type="ctrTitle"/>
          </p:nvPr>
        </p:nvSpPr>
        <p:spPr>
          <a:xfrm>
            <a:off x="832104" y="0"/>
            <a:ext cx="8513063" cy="807017"/>
          </a:xfrm>
        </p:spPr>
        <p:txBody>
          <a:bodyPr>
            <a:noAutofit/>
          </a:bodyPr>
          <a:lstStyle/>
          <a:p>
            <a:pPr algn="ctr"/>
            <a:r>
              <a:rPr lang="en-US" sz="3600" dirty="0">
                <a:latin typeface="Franklin Gothic Medium" panose="020B0603020102020204" pitchFamily="34" charset="0"/>
              </a:rPr>
              <a:t>Medicare Basics</a:t>
            </a:r>
          </a:p>
        </p:txBody>
      </p:sp>
      <p:sp>
        <p:nvSpPr>
          <p:cNvPr id="5" name="Subtitle 4">
            <a:extLst>
              <a:ext uri="{FF2B5EF4-FFF2-40B4-BE49-F238E27FC236}">
                <a16:creationId xmlns:a16="http://schemas.microsoft.com/office/drawing/2014/main" id="{D63E2645-82DA-A104-E477-10C1D0AC0959}"/>
              </a:ext>
            </a:extLst>
          </p:cNvPr>
          <p:cNvSpPr>
            <a:spLocks noGrp="1"/>
          </p:cNvSpPr>
          <p:nvPr>
            <p:ph type="subTitle" idx="1"/>
          </p:nvPr>
        </p:nvSpPr>
        <p:spPr>
          <a:xfrm>
            <a:off x="832104" y="1051601"/>
            <a:ext cx="8513063" cy="5806399"/>
          </a:xfrm>
        </p:spPr>
        <p:txBody>
          <a:bodyPr>
            <a:normAutofit lnSpcReduction="10000"/>
          </a:bodyPr>
          <a:lstStyle/>
          <a:p>
            <a:pPr marL="285750" indent="-285750" algn="l">
              <a:buFont typeface="Arial" panose="020B0604020202020204" pitchFamily="34" charset="0"/>
              <a:buChar char="•"/>
            </a:pPr>
            <a:r>
              <a:rPr lang="en-US" dirty="0">
                <a:solidFill>
                  <a:schemeClr val="tx1"/>
                </a:solidFill>
              </a:rPr>
              <a:t>Original Medicare is comprised of two parts (Part A and Part B)</a:t>
            </a:r>
          </a:p>
          <a:p>
            <a:pPr marL="742950" lvl="1" indent="-285750" algn="l">
              <a:buFont typeface="Arial" panose="020B0604020202020204" pitchFamily="34" charset="0"/>
              <a:buChar char="•"/>
            </a:pPr>
            <a:r>
              <a:rPr lang="en-US" dirty="0">
                <a:solidFill>
                  <a:schemeClr val="tx1"/>
                </a:solidFill>
              </a:rPr>
              <a:t>Medicare Part A </a:t>
            </a:r>
          </a:p>
          <a:p>
            <a:pPr marL="1200150" lvl="2" indent="-285750" algn="l">
              <a:buFont typeface="Arial" panose="020B0604020202020204" pitchFamily="34" charset="0"/>
              <a:buChar char="•"/>
            </a:pPr>
            <a:r>
              <a:rPr lang="en-US" dirty="0">
                <a:solidFill>
                  <a:schemeClr val="tx1"/>
                </a:solidFill>
              </a:rPr>
              <a:t>Automatically get when you turn 65 or have met the time worked requirement</a:t>
            </a:r>
          </a:p>
          <a:p>
            <a:pPr marL="1200150" lvl="2" indent="-285750" algn="l">
              <a:buFont typeface="Arial" panose="020B0604020202020204" pitchFamily="34" charset="0"/>
              <a:buChar char="•"/>
            </a:pPr>
            <a:r>
              <a:rPr lang="en-US" dirty="0">
                <a:solidFill>
                  <a:schemeClr val="tx1"/>
                </a:solidFill>
              </a:rPr>
              <a:t>Offers very basic coverage for inpatient Hospitalizations/Skilled nursing/Hospice care</a:t>
            </a:r>
          </a:p>
          <a:p>
            <a:pPr marL="742950" lvl="1" indent="-285750" algn="l">
              <a:buFont typeface="Arial" panose="020B0604020202020204" pitchFamily="34" charset="0"/>
              <a:buChar char="•"/>
            </a:pPr>
            <a:r>
              <a:rPr lang="en-US" dirty="0">
                <a:solidFill>
                  <a:schemeClr val="tx1"/>
                </a:solidFill>
              </a:rPr>
              <a:t>Medicare Part B</a:t>
            </a:r>
          </a:p>
          <a:p>
            <a:pPr marL="1200150" lvl="2" indent="-285750" algn="l">
              <a:buFont typeface="Arial" panose="020B0604020202020204" pitchFamily="34" charset="0"/>
              <a:buChar char="•"/>
            </a:pPr>
            <a:r>
              <a:rPr lang="en-US" dirty="0">
                <a:solidFill>
                  <a:schemeClr val="tx1"/>
                </a:solidFill>
              </a:rPr>
              <a:t>Must apply for, can be done through Social Security</a:t>
            </a:r>
          </a:p>
          <a:p>
            <a:pPr marL="1200150" lvl="2" indent="-285750" algn="l">
              <a:buFont typeface="Arial" panose="020B0604020202020204" pitchFamily="34" charset="0"/>
              <a:buChar char="•"/>
            </a:pPr>
            <a:r>
              <a:rPr lang="en-US" dirty="0">
                <a:solidFill>
                  <a:schemeClr val="tx1"/>
                </a:solidFill>
              </a:rPr>
              <a:t>Don’t need to sign up for right away if you have creditable coverage</a:t>
            </a:r>
          </a:p>
          <a:p>
            <a:pPr marL="1200150" lvl="2" indent="-285750" algn="l">
              <a:buFont typeface="Arial" panose="020B0604020202020204" pitchFamily="34" charset="0"/>
              <a:buChar char="•"/>
            </a:pPr>
            <a:r>
              <a:rPr lang="en-US" dirty="0">
                <a:solidFill>
                  <a:schemeClr val="tx1"/>
                </a:solidFill>
              </a:rPr>
              <a:t>Offers basic coverage for Doctors’ services/Outpatient care/Home health services/ Durable medical equipment</a:t>
            </a:r>
          </a:p>
          <a:p>
            <a:pPr marL="285750" indent="-285750" algn="l">
              <a:buFont typeface="Arial" panose="020B0604020202020204" pitchFamily="34" charset="0"/>
              <a:buChar char="•"/>
            </a:pPr>
            <a:r>
              <a:rPr lang="en-US" dirty="0">
                <a:solidFill>
                  <a:schemeClr val="tx1"/>
                </a:solidFill>
              </a:rPr>
              <a:t>Part C</a:t>
            </a:r>
          </a:p>
          <a:p>
            <a:pPr marL="742950" lvl="1" indent="-285750" algn="l">
              <a:buFont typeface="Arial" panose="020B0604020202020204" pitchFamily="34" charset="0"/>
              <a:buChar char="•"/>
            </a:pPr>
            <a:r>
              <a:rPr lang="en-US" dirty="0">
                <a:solidFill>
                  <a:schemeClr val="tx1"/>
                </a:solidFill>
              </a:rPr>
              <a:t>Medicare Advantage Plans</a:t>
            </a:r>
          </a:p>
          <a:p>
            <a:pPr marL="1200150" lvl="2" indent="-285750" algn="l">
              <a:buFont typeface="Arial" panose="020B0604020202020204" pitchFamily="34" charset="0"/>
              <a:buChar char="•"/>
            </a:pPr>
            <a:r>
              <a:rPr lang="en-US" dirty="0">
                <a:solidFill>
                  <a:schemeClr val="tx1"/>
                </a:solidFill>
              </a:rPr>
              <a:t>Offers additional medical coverage beyond Original Medicare</a:t>
            </a:r>
          </a:p>
          <a:p>
            <a:pPr marL="1200150" lvl="2" indent="-285750" algn="l">
              <a:buFont typeface="Arial" panose="020B0604020202020204" pitchFamily="34" charset="0"/>
              <a:buChar char="•"/>
            </a:pPr>
            <a:r>
              <a:rPr lang="en-US" dirty="0"/>
              <a:t>I</a:t>
            </a:r>
            <a:r>
              <a:rPr lang="en-US" dirty="0">
                <a:solidFill>
                  <a:schemeClr val="tx1"/>
                </a:solidFill>
              </a:rPr>
              <a:t>ncludes prescription drug coverage</a:t>
            </a:r>
          </a:p>
          <a:p>
            <a:pPr marL="285750" indent="-285750" algn="l">
              <a:buFont typeface="Arial" panose="020B0604020202020204" pitchFamily="34" charset="0"/>
              <a:buChar char="•"/>
            </a:pPr>
            <a:r>
              <a:rPr lang="en-US" dirty="0">
                <a:solidFill>
                  <a:schemeClr val="tx1"/>
                </a:solidFill>
              </a:rPr>
              <a:t>Part D</a:t>
            </a:r>
          </a:p>
          <a:p>
            <a:pPr marL="742950" lvl="1" indent="-285750" algn="l">
              <a:buFont typeface="Arial" panose="020B0604020202020204" pitchFamily="34" charset="0"/>
              <a:buChar char="•"/>
            </a:pPr>
            <a:r>
              <a:rPr lang="en-US" dirty="0">
                <a:solidFill>
                  <a:schemeClr val="tx1"/>
                </a:solidFill>
              </a:rPr>
              <a:t>Stand alone prescription drug coverage</a:t>
            </a:r>
          </a:p>
        </p:txBody>
      </p:sp>
    </p:spTree>
    <p:extLst>
      <p:ext uri="{BB962C8B-B14F-4D97-AF65-F5344CB8AC3E}">
        <p14:creationId xmlns:p14="http://schemas.microsoft.com/office/powerpoint/2010/main" val="361891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26D1-EF7B-26A6-6DA5-C423C2B834A8}"/>
              </a:ext>
            </a:extLst>
          </p:cNvPr>
          <p:cNvSpPr>
            <a:spLocks noGrp="1"/>
          </p:cNvSpPr>
          <p:nvPr>
            <p:ph type="title"/>
          </p:nvPr>
        </p:nvSpPr>
        <p:spPr>
          <a:xfrm>
            <a:off x="1150620" y="182245"/>
            <a:ext cx="9890760" cy="1325563"/>
          </a:xfrm>
        </p:spPr>
        <p:txBody>
          <a:bodyPr>
            <a:normAutofit/>
          </a:bodyPr>
          <a:lstStyle/>
          <a:p>
            <a:pPr algn="ctr"/>
            <a:r>
              <a:rPr lang="en-US" sz="3600" dirty="0">
                <a:latin typeface="Franklin Gothic Medium" panose="020B0603020102020204" pitchFamily="34" charset="0"/>
              </a:rPr>
              <a:t>Changes for 2026</a:t>
            </a:r>
          </a:p>
        </p:txBody>
      </p:sp>
      <p:sp>
        <p:nvSpPr>
          <p:cNvPr id="3" name="Content Placeholder 2">
            <a:extLst>
              <a:ext uri="{FF2B5EF4-FFF2-40B4-BE49-F238E27FC236}">
                <a16:creationId xmlns:a16="http://schemas.microsoft.com/office/drawing/2014/main" id="{E10C27F8-8902-A5CB-8646-BADE9FA9C4AE}"/>
              </a:ext>
            </a:extLst>
          </p:cNvPr>
          <p:cNvSpPr>
            <a:spLocks noGrp="1"/>
          </p:cNvSpPr>
          <p:nvPr>
            <p:ph idx="1"/>
          </p:nvPr>
        </p:nvSpPr>
        <p:spPr/>
        <p:txBody>
          <a:bodyPr/>
          <a:lstStyle/>
          <a:p>
            <a:r>
              <a:rPr lang="en-US" dirty="0"/>
              <a:t>Effective 1/1/2026 UCare will no longer be offering Medicare Advantage Plans (Group or individual)</a:t>
            </a:r>
          </a:p>
          <a:p>
            <a:pPr lvl="1"/>
            <a:r>
              <a:rPr lang="en-US" dirty="0"/>
              <a:t>Anyone enrolled in a UCare plan will need to enroll in a new plan during open enrollment for 1/1/2026</a:t>
            </a:r>
          </a:p>
          <a:p>
            <a:r>
              <a:rPr lang="en-US" dirty="0"/>
              <a:t>Prescription Drug Out of Pocket Maximum increasing $100</a:t>
            </a:r>
          </a:p>
          <a:p>
            <a:pPr lvl="1"/>
            <a:r>
              <a:rPr lang="en-US" dirty="0"/>
              <a:t>New maximum will be $2,100</a:t>
            </a:r>
          </a:p>
          <a:p>
            <a:endParaRPr lang="en-US" dirty="0"/>
          </a:p>
        </p:txBody>
      </p:sp>
    </p:spTree>
    <p:extLst>
      <p:ext uri="{BB962C8B-B14F-4D97-AF65-F5344CB8AC3E}">
        <p14:creationId xmlns:p14="http://schemas.microsoft.com/office/powerpoint/2010/main" val="326971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787832" y="256309"/>
            <a:ext cx="2824162" cy="393464"/>
          </a:xfrm>
          <a:prstGeom prst="rect">
            <a:avLst/>
          </a:prstGeom>
        </p:spPr>
        <p:txBody>
          <a:bodyPr vert="horz" wrap="square" lIns="0" tIns="8659" rIns="0" bIns="0" rtlCol="0">
            <a:spAutoFit/>
          </a:bodyPr>
          <a:lstStyle/>
          <a:p>
            <a:pPr marL="8659">
              <a:lnSpc>
                <a:spcPts val="1442"/>
              </a:lnSpc>
              <a:spcBef>
                <a:spcPts val="68"/>
              </a:spcBef>
            </a:pPr>
            <a:r>
              <a:rPr sz="1227" b="1" dirty="0">
                <a:solidFill>
                  <a:srgbClr val="FFFFFF"/>
                </a:solidFill>
                <a:latin typeface="Arial Narrow"/>
                <a:cs typeface="Arial Narrow"/>
              </a:rPr>
              <a:t>2023</a:t>
            </a:r>
            <a:r>
              <a:rPr sz="1227" b="1" spc="-14" dirty="0">
                <a:solidFill>
                  <a:srgbClr val="FFFFFF"/>
                </a:solidFill>
                <a:latin typeface="Arial Narrow"/>
                <a:cs typeface="Arial Narrow"/>
              </a:rPr>
              <a:t> </a:t>
            </a:r>
            <a:r>
              <a:rPr sz="1227" b="1" dirty="0">
                <a:solidFill>
                  <a:srgbClr val="FFFFFF"/>
                </a:solidFill>
                <a:latin typeface="Arial Narrow"/>
                <a:cs typeface="Arial Narrow"/>
              </a:rPr>
              <a:t>GROUP</a:t>
            </a:r>
            <a:r>
              <a:rPr sz="1227" b="1" spc="-7" dirty="0">
                <a:solidFill>
                  <a:srgbClr val="FFFFFF"/>
                </a:solidFill>
                <a:latin typeface="Arial Narrow"/>
                <a:cs typeface="Arial Narrow"/>
              </a:rPr>
              <a:t> </a:t>
            </a:r>
            <a:r>
              <a:rPr sz="1227" b="1" dirty="0">
                <a:solidFill>
                  <a:srgbClr val="FFFFFF"/>
                </a:solidFill>
                <a:latin typeface="Arial Narrow"/>
                <a:cs typeface="Arial Narrow"/>
              </a:rPr>
              <a:t>MEDICARE</a:t>
            </a:r>
            <a:r>
              <a:rPr sz="1227" b="1" spc="-10" dirty="0">
                <a:solidFill>
                  <a:srgbClr val="FFFFFF"/>
                </a:solidFill>
                <a:latin typeface="Arial Narrow"/>
                <a:cs typeface="Arial Narrow"/>
              </a:rPr>
              <a:t> </a:t>
            </a:r>
            <a:r>
              <a:rPr sz="1227" b="1" dirty="0">
                <a:solidFill>
                  <a:srgbClr val="FFFFFF"/>
                </a:solidFill>
                <a:latin typeface="Arial Narrow"/>
                <a:cs typeface="Arial Narrow"/>
              </a:rPr>
              <a:t>PLAN</a:t>
            </a:r>
            <a:r>
              <a:rPr sz="1227" b="1" spc="-3" dirty="0">
                <a:solidFill>
                  <a:srgbClr val="FFFFFF"/>
                </a:solidFill>
                <a:latin typeface="Arial Narrow"/>
                <a:cs typeface="Arial Narrow"/>
              </a:rPr>
              <a:t> </a:t>
            </a:r>
            <a:r>
              <a:rPr sz="1227" b="1" spc="-7" dirty="0">
                <a:solidFill>
                  <a:srgbClr val="FFFFFF"/>
                </a:solidFill>
                <a:latin typeface="Arial Narrow"/>
                <a:cs typeface="Arial Narrow"/>
              </a:rPr>
              <a:t>COMPARISON</a:t>
            </a:r>
            <a:endParaRPr sz="1227" dirty="0">
              <a:latin typeface="Arial Narrow"/>
              <a:cs typeface="Arial Narrow"/>
            </a:endParaRPr>
          </a:p>
          <a:p>
            <a:pPr marL="8659">
              <a:lnSpc>
                <a:spcPts val="1606"/>
              </a:lnSpc>
            </a:pPr>
            <a:r>
              <a:rPr sz="1364" i="1" dirty="0">
                <a:solidFill>
                  <a:srgbClr val="FFFFFF"/>
                </a:solidFill>
                <a:latin typeface="Arial Narrow"/>
                <a:cs typeface="Arial Narrow"/>
              </a:rPr>
              <a:t>Public</a:t>
            </a:r>
            <a:r>
              <a:rPr sz="1364" i="1" spc="-17" dirty="0">
                <a:solidFill>
                  <a:srgbClr val="FFFFFF"/>
                </a:solidFill>
                <a:latin typeface="Arial Narrow"/>
                <a:cs typeface="Arial Narrow"/>
              </a:rPr>
              <a:t> </a:t>
            </a:r>
            <a:r>
              <a:rPr sz="1364" i="1" dirty="0">
                <a:solidFill>
                  <a:srgbClr val="FFFFFF"/>
                </a:solidFill>
                <a:latin typeface="Arial Narrow"/>
                <a:cs typeface="Arial Narrow"/>
              </a:rPr>
              <a:t>Employees</a:t>
            </a:r>
            <a:r>
              <a:rPr sz="1364" i="1" spc="-17" dirty="0">
                <a:solidFill>
                  <a:srgbClr val="FFFFFF"/>
                </a:solidFill>
                <a:latin typeface="Arial Narrow"/>
                <a:cs typeface="Arial Narrow"/>
              </a:rPr>
              <a:t> </a:t>
            </a:r>
            <a:r>
              <a:rPr sz="1364" i="1" dirty="0">
                <a:solidFill>
                  <a:srgbClr val="FFFFFF"/>
                </a:solidFill>
                <a:latin typeface="Arial Narrow"/>
                <a:cs typeface="Arial Narrow"/>
              </a:rPr>
              <a:t>Insurance</a:t>
            </a:r>
            <a:r>
              <a:rPr sz="1364" i="1" spc="-20" dirty="0">
                <a:solidFill>
                  <a:srgbClr val="FFFFFF"/>
                </a:solidFill>
                <a:latin typeface="Arial Narrow"/>
                <a:cs typeface="Arial Narrow"/>
              </a:rPr>
              <a:t> </a:t>
            </a:r>
            <a:r>
              <a:rPr sz="1364" i="1" spc="-7" dirty="0">
                <a:solidFill>
                  <a:srgbClr val="FFFFFF"/>
                </a:solidFill>
                <a:latin typeface="Arial Narrow"/>
                <a:cs typeface="Arial Narrow"/>
              </a:rPr>
              <a:t>Program</a:t>
            </a:r>
            <a:endParaRPr sz="1364" dirty="0">
              <a:latin typeface="Arial Narrow"/>
              <a:cs typeface="Arial Narrow"/>
            </a:endParaRPr>
          </a:p>
        </p:txBody>
      </p:sp>
      <p:sp>
        <p:nvSpPr>
          <p:cNvPr id="7" name="TextBox 6">
            <a:extLst>
              <a:ext uri="{FF2B5EF4-FFF2-40B4-BE49-F238E27FC236}">
                <a16:creationId xmlns:a16="http://schemas.microsoft.com/office/drawing/2014/main" id="{EE6E9D9A-3A67-7A7B-5EC4-B74BB8AC934A}"/>
              </a:ext>
            </a:extLst>
          </p:cNvPr>
          <p:cNvSpPr txBox="1"/>
          <p:nvPr/>
        </p:nvSpPr>
        <p:spPr>
          <a:xfrm>
            <a:off x="6976872" y="129875"/>
            <a:ext cx="5097622" cy="1200329"/>
          </a:xfrm>
          <a:prstGeom prst="rect">
            <a:avLst/>
          </a:prstGeom>
          <a:noFill/>
        </p:spPr>
        <p:txBody>
          <a:bodyPr wrap="square">
            <a:spAutoFit/>
          </a:bodyPr>
          <a:lstStyle/>
          <a:p>
            <a:pPr algn="ctr"/>
            <a:r>
              <a:rPr kumimoji="0" lang="en-US" sz="3600" b="0" i="0" u="none" strike="noStrike" kern="1200" cap="none" spc="0" normalizeH="0" baseline="0" noProof="0" dirty="0">
                <a:ln>
                  <a:noFill/>
                </a:ln>
                <a:effectLst/>
                <a:uLnTx/>
                <a:uFillTx/>
                <a:latin typeface="Franklin Gothic Medium" panose="020B0603020102020204" pitchFamily="34" charset="0"/>
                <a:ea typeface="+mj-ea"/>
                <a:cs typeface="+mj-cs"/>
              </a:rPr>
              <a:t>Blue Cross Blue Shield Plan Options</a:t>
            </a:r>
            <a:endParaRPr lang="en-US"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64AA804D-437A-2B5A-5BD0-058D3D6D8510}"/>
              </a:ext>
            </a:extLst>
          </p:cNvPr>
          <p:cNvPicPr>
            <a:picLocks noChangeAspect="1"/>
          </p:cNvPicPr>
          <p:nvPr/>
        </p:nvPicPr>
        <p:blipFill>
          <a:blip r:embed="rId2"/>
          <a:stretch>
            <a:fillRect/>
          </a:stretch>
        </p:blipFill>
        <p:spPr>
          <a:xfrm>
            <a:off x="117506" y="129875"/>
            <a:ext cx="6484352" cy="6618397"/>
          </a:xfrm>
          <a:prstGeom prst="rect">
            <a:avLst/>
          </a:prstGeom>
        </p:spPr>
      </p:pic>
      <p:sp>
        <p:nvSpPr>
          <p:cNvPr id="4" name="TextBox 3">
            <a:extLst>
              <a:ext uri="{FF2B5EF4-FFF2-40B4-BE49-F238E27FC236}">
                <a16:creationId xmlns:a16="http://schemas.microsoft.com/office/drawing/2014/main" id="{38688FA0-658C-3A4F-F678-C35F78EC900A}"/>
              </a:ext>
            </a:extLst>
          </p:cNvPr>
          <p:cNvSpPr txBox="1"/>
          <p:nvPr/>
        </p:nvSpPr>
        <p:spPr>
          <a:xfrm>
            <a:off x="6976872" y="1430360"/>
            <a:ext cx="5097622" cy="1754326"/>
          </a:xfrm>
          <a:prstGeom prst="rect">
            <a:avLst/>
          </a:prstGeom>
          <a:noFill/>
        </p:spPr>
        <p:txBody>
          <a:bodyPr wrap="square" rtlCol="0">
            <a:spAutoFit/>
          </a:bodyPr>
          <a:lstStyle/>
          <a:p>
            <a:r>
              <a:rPr lang="en-US" b="1" dirty="0"/>
              <a:t>*Group Platinum Blue (Cost) service area (21 counties): </a:t>
            </a:r>
            <a:r>
              <a:rPr lang="en-US" dirty="0"/>
              <a:t>Aitkin, Carlton, Cook, Goodhue, Itasca, Kanabec, Koochiching, Lake, Le Sueur, McLeod, Meeker, Mille Lacs, Pine, Pipestone, Rice, Rock, Sibley, St. Louis, Stevens, Traverse, and Yellow Medicine.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1221D6-A154-5BD3-67EF-8E67C796E891}"/>
              </a:ext>
            </a:extLst>
          </p:cNvPr>
          <p:cNvSpPr txBox="1"/>
          <p:nvPr/>
        </p:nvSpPr>
        <p:spPr>
          <a:xfrm>
            <a:off x="6397752" y="0"/>
            <a:ext cx="6470609" cy="1200329"/>
          </a:xfrm>
          <a:prstGeom prst="rect">
            <a:avLst/>
          </a:prstGeom>
          <a:noFill/>
        </p:spPr>
        <p:txBody>
          <a:bodyPr wrap="square">
            <a:spAutoFit/>
          </a:bodyPr>
          <a:lstStyle/>
          <a:p>
            <a:pPr algn="ctr"/>
            <a:r>
              <a:rPr kumimoji="0" lang="en-US" sz="3600" b="0" i="0" u="none" strike="noStrike" kern="1200" cap="none" spc="0" normalizeH="0" baseline="0" noProof="0" dirty="0">
                <a:ln>
                  <a:noFill/>
                </a:ln>
                <a:effectLst/>
                <a:uLnTx/>
                <a:uFillTx/>
                <a:latin typeface="Franklin Gothic Medium" panose="020B0603020102020204" pitchFamily="34" charset="0"/>
                <a:ea typeface="+mj-ea"/>
                <a:cs typeface="+mj-cs"/>
              </a:rPr>
              <a:t>Blue Cross Blue Shield </a:t>
            </a:r>
          </a:p>
          <a:p>
            <a:pPr algn="ctr"/>
            <a:r>
              <a:rPr kumimoji="0" lang="en-US" sz="3600" b="0" i="0" u="none" strike="noStrike" kern="1200" cap="none" spc="0" normalizeH="0" baseline="0" noProof="0" dirty="0">
                <a:ln>
                  <a:noFill/>
                </a:ln>
                <a:effectLst/>
                <a:uLnTx/>
                <a:uFillTx/>
                <a:latin typeface="Franklin Gothic Medium" panose="020B0603020102020204" pitchFamily="34" charset="0"/>
                <a:ea typeface="+mj-ea"/>
                <a:cs typeface="+mj-cs"/>
              </a:rPr>
              <a:t>Cont.</a:t>
            </a:r>
            <a:endParaRPr lang="en-US"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F88DA695-6390-15F0-D1F7-080E88442F75}"/>
              </a:ext>
            </a:extLst>
          </p:cNvPr>
          <p:cNvPicPr>
            <a:picLocks noChangeAspect="1"/>
          </p:cNvPicPr>
          <p:nvPr/>
        </p:nvPicPr>
        <p:blipFill>
          <a:blip r:embed="rId2"/>
          <a:stretch>
            <a:fillRect/>
          </a:stretch>
        </p:blipFill>
        <p:spPr>
          <a:xfrm>
            <a:off x="86510" y="82296"/>
            <a:ext cx="6825187" cy="6693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2CA3-AABE-4226-ACD3-C1899FBCBE84}"/>
              </a:ext>
            </a:extLst>
          </p:cNvPr>
          <p:cNvSpPr>
            <a:spLocks noGrp="1"/>
          </p:cNvSpPr>
          <p:nvPr>
            <p:ph type="title"/>
          </p:nvPr>
        </p:nvSpPr>
        <p:spPr>
          <a:xfrm>
            <a:off x="6693408" y="0"/>
            <a:ext cx="5498592" cy="1024128"/>
          </a:xfrm>
        </p:spPr>
        <p:txBody>
          <a:bodyPr>
            <a:normAutofit/>
          </a:bodyPr>
          <a:lstStyle/>
          <a:p>
            <a:pPr algn="ctr"/>
            <a:r>
              <a:rPr lang="en-US" sz="3600" dirty="0">
                <a:latin typeface="Franklin Gothic Medium" panose="020B0603020102020204" pitchFamily="34" charset="0"/>
              </a:rPr>
              <a:t>HealthPartners Plan 1</a:t>
            </a:r>
          </a:p>
        </p:txBody>
      </p:sp>
      <p:pic>
        <p:nvPicPr>
          <p:cNvPr id="4" name="Picture 3">
            <a:extLst>
              <a:ext uri="{FF2B5EF4-FFF2-40B4-BE49-F238E27FC236}">
                <a16:creationId xmlns:a16="http://schemas.microsoft.com/office/drawing/2014/main" id="{3691CE1B-829C-1E14-28CA-86ECAA018C78}"/>
              </a:ext>
            </a:extLst>
          </p:cNvPr>
          <p:cNvPicPr>
            <a:picLocks noChangeAspect="1"/>
          </p:cNvPicPr>
          <p:nvPr/>
        </p:nvPicPr>
        <p:blipFill>
          <a:blip r:embed="rId2"/>
          <a:stretch>
            <a:fillRect/>
          </a:stretch>
        </p:blipFill>
        <p:spPr>
          <a:xfrm>
            <a:off x="246233" y="91440"/>
            <a:ext cx="6322862" cy="6675120"/>
          </a:xfrm>
          <a:prstGeom prst="rect">
            <a:avLst/>
          </a:prstGeom>
        </p:spPr>
      </p:pic>
    </p:spTree>
    <p:extLst>
      <p:ext uri="{BB962C8B-B14F-4D97-AF65-F5344CB8AC3E}">
        <p14:creationId xmlns:p14="http://schemas.microsoft.com/office/powerpoint/2010/main" val="338786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E572-4C0B-4AA5-8EC1-624110698274}"/>
              </a:ext>
            </a:extLst>
          </p:cNvPr>
          <p:cNvSpPr>
            <a:spLocks noGrp="1"/>
          </p:cNvSpPr>
          <p:nvPr>
            <p:ph type="title"/>
          </p:nvPr>
        </p:nvSpPr>
        <p:spPr>
          <a:xfrm>
            <a:off x="7591745" y="0"/>
            <a:ext cx="4600255" cy="822960"/>
          </a:xfrm>
        </p:spPr>
        <p:txBody>
          <a:bodyPr>
            <a:normAutofit/>
          </a:bodyPr>
          <a:lstStyle/>
          <a:p>
            <a:pPr algn="ctr"/>
            <a:r>
              <a:rPr lang="en-US" sz="3600" dirty="0">
                <a:latin typeface="Franklin Gothic Medium" panose="020B0603020102020204" pitchFamily="34" charset="0"/>
              </a:rPr>
              <a:t>HealthPartners Cont.</a:t>
            </a:r>
          </a:p>
        </p:txBody>
      </p:sp>
      <p:pic>
        <p:nvPicPr>
          <p:cNvPr id="4" name="Picture 3">
            <a:extLst>
              <a:ext uri="{FF2B5EF4-FFF2-40B4-BE49-F238E27FC236}">
                <a16:creationId xmlns:a16="http://schemas.microsoft.com/office/drawing/2014/main" id="{6E645EE6-8082-9526-2A4B-6978A3766F0B}"/>
              </a:ext>
            </a:extLst>
          </p:cNvPr>
          <p:cNvPicPr>
            <a:picLocks noChangeAspect="1"/>
          </p:cNvPicPr>
          <p:nvPr/>
        </p:nvPicPr>
        <p:blipFill>
          <a:blip r:embed="rId2"/>
          <a:stretch>
            <a:fillRect/>
          </a:stretch>
        </p:blipFill>
        <p:spPr>
          <a:xfrm>
            <a:off x="265998" y="104311"/>
            <a:ext cx="7325747" cy="6649378"/>
          </a:xfrm>
          <a:prstGeom prst="rect">
            <a:avLst/>
          </a:prstGeom>
        </p:spPr>
      </p:pic>
      <p:sp>
        <p:nvSpPr>
          <p:cNvPr id="5" name="TextBox 4">
            <a:extLst>
              <a:ext uri="{FF2B5EF4-FFF2-40B4-BE49-F238E27FC236}">
                <a16:creationId xmlns:a16="http://schemas.microsoft.com/office/drawing/2014/main" id="{793D4234-4D39-0ADE-3D57-8416C6093650}"/>
              </a:ext>
            </a:extLst>
          </p:cNvPr>
          <p:cNvSpPr txBox="1"/>
          <p:nvPr/>
        </p:nvSpPr>
        <p:spPr>
          <a:xfrm>
            <a:off x="8019288" y="1170432"/>
            <a:ext cx="4096512" cy="5047536"/>
          </a:xfrm>
          <a:prstGeom prst="rect">
            <a:avLst/>
          </a:prstGeom>
          <a:noFill/>
        </p:spPr>
        <p:txBody>
          <a:bodyPr wrap="square" rtlCol="0">
            <a:spAutoFit/>
          </a:bodyPr>
          <a:lstStyle/>
          <a:p>
            <a:pPr algn="ctr"/>
            <a:r>
              <a:rPr lang="en-US" sz="1400" b="1" dirty="0"/>
              <a:t>Included Benefits and Discounts</a:t>
            </a:r>
          </a:p>
          <a:p>
            <a:r>
              <a:rPr lang="en-US" sz="1400" dirty="0"/>
              <a:t>• </a:t>
            </a:r>
            <a:r>
              <a:rPr lang="en-US" sz="1400" dirty="0" err="1"/>
              <a:t>SilverSneakers</a:t>
            </a:r>
            <a:r>
              <a:rPr lang="en-US" sz="1400" dirty="0"/>
              <a:t>® program: Free basic membership at participating fitness facilities in the national network, at-home workout kit, unlimited online classes</a:t>
            </a:r>
          </a:p>
          <a:p>
            <a:endParaRPr lang="en-US" sz="1400" dirty="0"/>
          </a:p>
          <a:p>
            <a:r>
              <a:rPr lang="en-US" sz="1400" dirty="0"/>
              <a:t>• Assist America®: Domestic and world-wide travel logistics. Experienced clinicians available by phone 24/7 to assist members in assessing their need for medical care and to coordinate post stabilization transport to the nearest medical facility or home. Member must be at least 100 miles from permanent residence for no longer than 90 consecutive days</a:t>
            </a:r>
          </a:p>
          <a:p>
            <a:endParaRPr lang="en-US" sz="1400" dirty="0"/>
          </a:p>
          <a:p>
            <a:r>
              <a:rPr lang="en-US" sz="1400" dirty="0"/>
              <a:t>• Telehealth services: E-visits, phone visits, online clinic visits (including unlimited </a:t>
            </a:r>
            <a:r>
              <a:rPr lang="en-US" sz="1400" dirty="0" err="1"/>
              <a:t>Virtuwell</a:t>
            </a:r>
            <a:r>
              <a:rPr lang="en-US" sz="1400" dirty="0"/>
              <a:t>® at no charge)</a:t>
            </a:r>
          </a:p>
          <a:p>
            <a:endParaRPr lang="en-US" sz="1400" dirty="0"/>
          </a:p>
          <a:p>
            <a:r>
              <a:rPr lang="en-US" sz="1400" dirty="0"/>
              <a:t>• Healthy Discounts: Discounts at participating retailers including eyewear, healthy eating programs, meal delivery, pet insurance, skin care services, wellness programs and many more</a:t>
            </a:r>
          </a:p>
        </p:txBody>
      </p:sp>
    </p:spTree>
    <p:extLst>
      <p:ext uri="{BB962C8B-B14F-4D97-AF65-F5344CB8AC3E}">
        <p14:creationId xmlns:p14="http://schemas.microsoft.com/office/powerpoint/2010/main" val="1170448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863</TotalTime>
  <Words>411</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Arial Narrow</vt:lpstr>
      <vt:lpstr>Franklin Gothic Medium</vt:lpstr>
      <vt:lpstr>Office Theme</vt:lpstr>
      <vt:lpstr>Public Employees Insurance Program 2026 Medicare Plan Options</vt:lpstr>
      <vt:lpstr>Medicare Basics</vt:lpstr>
      <vt:lpstr>Changes for 2026</vt:lpstr>
      <vt:lpstr>PowerPoint Presentation</vt:lpstr>
      <vt:lpstr>PowerPoint Presentation</vt:lpstr>
      <vt:lpstr>HealthPartners Plan 1</vt:lpstr>
      <vt:lpstr>HealthPartners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PEIP Medicare Plan Options</dc:title>
  <dc:creator>Dan Byrne</dc:creator>
  <cp:lastModifiedBy>Dan Byrne</cp:lastModifiedBy>
  <cp:revision>10</cp:revision>
  <dcterms:created xsi:type="dcterms:W3CDTF">2022-03-22T15:17:12Z</dcterms:created>
  <dcterms:modified xsi:type="dcterms:W3CDTF">2025-10-09T14:31:15Z</dcterms:modified>
</cp:coreProperties>
</file>